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92" r:id="rId4"/>
    <p:sldId id="258" r:id="rId5"/>
    <p:sldId id="288" r:id="rId6"/>
    <p:sldId id="289" r:id="rId7"/>
    <p:sldId id="291" r:id="rId8"/>
    <p:sldId id="290" r:id="rId9"/>
    <p:sldId id="284" r:id="rId10"/>
    <p:sldId id="286" r:id="rId11"/>
    <p:sldId id="293" r:id="rId12"/>
  </p:sldIdLst>
  <p:sldSz cx="10693400" cy="7556500"/>
  <p:notesSz cx="10693400" cy="75565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otype Corsiva" panose="03010101010201010101" pitchFamily="66" charset="0"/>
      <p:italic r:id="rId1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347979"/>
            <a:ext cx="913180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3220" y="591312"/>
            <a:ext cx="588695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FF0000"/>
                </a:solidFill>
                <a:latin typeface="Monotype Corsiva"/>
                <a:cs typeface="Monotype Corsi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4116F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4116F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83" y="347979"/>
            <a:ext cx="9131808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4116F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2923" y="400507"/>
            <a:ext cx="6068059" cy="1323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4116F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3180" y="1158239"/>
            <a:ext cx="8074659" cy="508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B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4276" y="268223"/>
            <a:ext cx="4238625" cy="2721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" algn="ctr">
              <a:lnSpc>
                <a:spcPts val="5700"/>
              </a:lnSpc>
              <a:spcBef>
                <a:spcPts val="100"/>
              </a:spcBef>
            </a:pPr>
            <a:r>
              <a:rPr sz="4800" i="1" spc="-10" dirty="0">
                <a:latin typeface="Monotype Corsiva"/>
                <a:cs typeface="Monotype Corsiva"/>
              </a:rPr>
              <a:t>Мини-музей</a:t>
            </a:r>
            <a:endParaRPr sz="4800" dirty="0">
              <a:latin typeface="Monotype Corsiva"/>
              <a:cs typeface="Monotype Corsiva"/>
            </a:endParaRPr>
          </a:p>
          <a:p>
            <a:pPr algn="ctr">
              <a:lnSpc>
                <a:spcPts val="7740"/>
              </a:lnSpc>
            </a:pPr>
            <a:r>
              <a:rPr sz="6500" i="1" dirty="0" smtClean="0">
                <a:latin typeface="Monotype Corsiva"/>
                <a:cs typeface="Monotype Corsiva"/>
              </a:rPr>
              <a:t>«</a:t>
            </a:r>
            <a:r>
              <a:rPr sz="6500" i="1" dirty="0" err="1" smtClean="0">
                <a:latin typeface="Monotype Corsiva"/>
                <a:cs typeface="Monotype Corsiva"/>
              </a:rPr>
              <a:t>Мир</a:t>
            </a:r>
            <a:r>
              <a:rPr sz="6500" i="1" spc="-105" dirty="0" smtClean="0">
                <a:latin typeface="Monotype Corsiva"/>
                <a:cs typeface="Monotype Corsiva"/>
              </a:rPr>
              <a:t> </a:t>
            </a:r>
            <a:r>
              <a:rPr sz="6500" i="1" spc="-10" dirty="0" err="1" smtClean="0">
                <a:latin typeface="Monotype Corsiva"/>
                <a:cs typeface="Monotype Corsiva"/>
              </a:rPr>
              <a:t>камн</a:t>
            </a:r>
            <a:r>
              <a:rPr lang="ru-RU" sz="6500" i="1" spc="-10" dirty="0" smtClean="0">
                <a:latin typeface="Monotype Corsiva"/>
                <a:cs typeface="Monotype Corsiva"/>
              </a:rPr>
              <a:t>ей</a:t>
            </a:r>
            <a:r>
              <a:rPr sz="6500" i="1" spc="-10" dirty="0" smtClean="0">
                <a:latin typeface="Monotype Corsiva"/>
                <a:cs typeface="Monotype Corsiva"/>
              </a:rPr>
              <a:t>»</a:t>
            </a:r>
            <a:endParaRPr sz="6500" dirty="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4315" y="6138672"/>
            <a:ext cx="42545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i="1" dirty="0" err="1">
                <a:solidFill>
                  <a:srgbClr val="4116FA"/>
                </a:solidFill>
                <a:latin typeface="Monotype Corsiva"/>
                <a:cs typeface="Monotype Corsiva"/>
              </a:rPr>
              <a:t>Воспитатель</a:t>
            </a:r>
            <a:r>
              <a:rPr sz="2800" b="1" i="1" spc="-70" dirty="0">
                <a:solidFill>
                  <a:srgbClr val="4116FA"/>
                </a:solidFill>
                <a:latin typeface="Monotype Corsiva"/>
                <a:cs typeface="Monotype Corsiva"/>
              </a:rPr>
              <a:t> </a:t>
            </a:r>
            <a:r>
              <a:rPr sz="2800" b="1" i="1" dirty="0" smtClean="0">
                <a:solidFill>
                  <a:srgbClr val="4116FA"/>
                </a:solidFill>
                <a:latin typeface="Monotype Corsiva"/>
                <a:cs typeface="Monotype Corsiva"/>
              </a:rPr>
              <a:t>С</a:t>
            </a:r>
            <a:r>
              <a:rPr lang="ru-RU" sz="2800" b="1" i="1" dirty="0" err="1" smtClean="0">
                <a:solidFill>
                  <a:srgbClr val="4116FA"/>
                </a:solidFill>
                <a:latin typeface="Monotype Corsiva"/>
                <a:cs typeface="Monotype Corsiva"/>
              </a:rPr>
              <a:t>люсарева</a:t>
            </a:r>
            <a:r>
              <a:rPr lang="ru-RU" sz="2800" b="1" i="1" dirty="0" smtClean="0">
                <a:solidFill>
                  <a:srgbClr val="4116FA"/>
                </a:solidFill>
                <a:latin typeface="Monotype Corsiva"/>
                <a:cs typeface="Monotype Corsiva"/>
              </a:rPr>
              <a:t> Людмила Геннадьевна</a:t>
            </a:r>
            <a:endParaRPr sz="2800" dirty="0">
              <a:latin typeface="Monotype Corsiva"/>
              <a:cs typeface="Monotype Corsiv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7175" y="5633211"/>
            <a:ext cx="2468879" cy="1572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068">
        <p:fade/>
      </p:transition>
    </mc:Choice>
    <mc:Fallback>
      <p:transition spd="med" advClick="0" advTm="90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383" y="347979"/>
            <a:ext cx="9131935" cy="6858000"/>
            <a:chOff x="786383" y="347979"/>
            <a:chExt cx="91319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347979"/>
              <a:ext cx="9131808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76400" y="1042924"/>
              <a:ext cx="7559040" cy="725805"/>
            </a:xfrm>
            <a:custGeom>
              <a:avLst/>
              <a:gdLst/>
              <a:ahLst/>
              <a:cxnLst/>
              <a:rect l="l" t="t" r="r" b="b"/>
              <a:pathLst>
                <a:path w="7559040" h="725805">
                  <a:moveTo>
                    <a:pt x="7559040" y="0"/>
                  </a:moveTo>
                  <a:lnTo>
                    <a:pt x="0" y="0"/>
                  </a:lnTo>
                  <a:lnTo>
                    <a:pt x="0" y="725424"/>
                  </a:lnTo>
                  <a:lnTo>
                    <a:pt x="7559040" y="725424"/>
                  </a:lnTo>
                  <a:lnTo>
                    <a:pt x="7559040" y="0"/>
                  </a:lnTo>
                  <a:close/>
                </a:path>
              </a:pathLst>
            </a:custGeom>
            <a:solidFill>
              <a:srgbClr val="C2D5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76401" y="1075944"/>
            <a:ext cx="7559039" cy="13042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38274" algn="just">
              <a:lnSpc>
                <a:spcPct val="100000"/>
              </a:lnSpc>
              <a:tabLst>
                <a:tab pos="1692275" algn="l"/>
              </a:tabLst>
            </a:pPr>
            <a:r>
              <a:rPr lang="ru-RU" sz="2400" b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Опытно-</a:t>
            </a:r>
            <a:r>
              <a:rPr lang="ru-RU" sz="2400" b="1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эксперементальная</a:t>
            </a:r>
            <a:r>
              <a:rPr lang="ru-RU" sz="2400" b="1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 деятельность</a:t>
            </a:r>
          </a:p>
          <a:p>
            <a:pPr marL="1438274">
              <a:lnSpc>
                <a:spcPct val="100000"/>
              </a:lnSpc>
              <a:tabLst>
                <a:tab pos="1692275" algn="l"/>
              </a:tabLst>
            </a:pPr>
            <a:r>
              <a:rPr sz="2000" b="1" spc="-20" dirty="0" err="1" smtClean="0">
                <a:solidFill>
                  <a:srgbClr val="4116FA"/>
                </a:solidFill>
                <a:latin typeface="Times New Roman"/>
                <a:cs typeface="Times New Roman"/>
              </a:rPr>
              <a:t>Может</a:t>
            </a:r>
            <a:r>
              <a:rPr sz="2000" b="1" spc="-90" dirty="0" smtClean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ли</a:t>
            </a:r>
            <a:r>
              <a:rPr sz="2000" b="1" spc="-70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4116FA"/>
                </a:solidFill>
                <a:latin typeface="Times New Roman"/>
                <a:cs typeface="Times New Roman"/>
              </a:rPr>
              <a:t>камешек</a:t>
            </a:r>
            <a:r>
              <a:rPr sz="2000" b="1" spc="-75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75" dirty="0" smtClean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solidFill>
                  <a:srgbClr val="4116FA"/>
                </a:solidFill>
                <a:latin typeface="Times New Roman"/>
                <a:cs typeface="Times New Roman"/>
              </a:rPr>
              <a:t>плавать</a:t>
            </a:r>
            <a:r>
              <a:rPr sz="2000" b="1" spc="-10" dirty="0" smtClean="0">
                <a:solidFill>
                  <a:srgbClr val="4116FA"/>
                </a:solidFill>
                <a:latin typeface="Times New Roman"/>
                <a:cs typeface="Times New Roman"/>
              </a:rPr>
              <a:t>?</a:t>
            </a:r>
            <a:endParaRPr lang="ru-RU" sz="2000" dirty="0">
              <a:latin typeface="Times New Roman"/>
              <a:cs typeface="Times New Roman"/>
            </a:endParaRPr>
          </a:p>
          <a:p>
            <a:pPr marL="1438274">
              <a:lnSpc>
                <a:spcPct val="100000"/>
              </a:lnSpc>
              <a:tabLst>
                <a:tab pos="1692275" algn="l"/>
              </a:tabLst>
            </a:pPr>
            <a:r>
              <a:rPr sz="2000" b="1" dirty="0" err="1" smtClean="0">
                <a:solidFill>
                  <a:srgbClr val="4116FA"/>
                </a:solidFill>
                <a:latin typeface="Times New Roman"/>
                <a:cs typeface="Times New Roman"/>
              </a:rPr>
              <a:t>Какого</a:t>
            </a:r>
            <a:r>
              <a:rPr sz="2000" b="1" spc="-60" dirty="0" smtClean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цвета</a:t>
            </a:r>
            <a:r>
              <a:rPr sz="2000" b="1" spc="-100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мокрые</a:t>
            </a:r>
            <a:r>
              <a:rPr sz="2000" b="1" spc="-90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камешки</a:t>
            </a:r>
            <a:r>
              <a:rPr sz="2000" b="1" spc="-55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по</a:t>
            </a:r>
            <a:r>
              <a:rPr sz="2000" b="1" spc="-55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сравнению</a:t>
            </a:r>
            <a:r>
              <a:rPr sz="2000" b="1" spc="-65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116FA"/>
                </a:solidFill>
                <a:latin typeface="Times New Roman"/>
                <a:cs typeface="Times New Roman"/>
              </a:rPr>
              <a:t>с</a:t>
            </a:r>
            <a:r>
              <a:rPr sz="2000" b="1" spc="-65" dirty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116FA"/>
                </a:solidFill>
                <a:latin typeface="Times New Roman"/>
                <a:cs typeface="Times New Roman"/>
              </a:rPr>
              <a:t>сухими?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2901989"/>
            <a:ext cx="3527566" cy="3624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7" y="2896173"/>
            <a:ext cx="3962401" cy="327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009">
        <p:fade/>
      </p:transition>
    </mc:Choice>
    <mc:Fallback>
      <p:transition spd="med" advClick="0" advTm="110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1100" y="2406650"/>
            <a:ext cx="6324600" cy="2462213"/>
          </a:xfrm>
        </p:spPr>
        <p:txBody>
          <a:bodyPr/>
          <a:lstStyle/>
          <a:p>
            <a:r>
              <a:rPr lang="ru-RU" sz="8000" dirty="0" smtClean="0">
                <a:solidFill>
                  <a:srgbClr val="00B050"/>
                </a:solidFill>
              </a:rPr>
              <a:t>Спасибо за внимание !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5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731">
        <p:fade/>
      </p:transition>
    </mc:Choice>
    <mc:Fallback>
      <p:transition spd="med" advClick="0" advTm="57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367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8755" y="591312"/>
            <a:ext cx="11366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i="1" spc="-10" dirty="0">
                <a:solidFill>
                  <a:srgbClr val="FFFF00"/>
                </a:solidFill>
                <a:latin typeface="Monotype Corsiva"/>
                <a:cs typeface="Monotype Corsiva"/>
              </a:rPr>
              <a:t>Цели:</a:t>
            </a:r>
            <a:endParaRPr sz="4000">
              <a:latin typeface="Monotype Corsiva"/>
              <a:cs typeface="Monotype Corsiv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555" y="3020569"/>
            <a:ext cx="192023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  <a:endParaRPr sz="2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05715" y="1576376"/>
            <a:ext cx="53467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Основной целью музейной педагогики является: приобщение к музеям подрастающего поколения, творческое развитие личности. Поэтому на сегодняшний день музейную педагогику рассматривают как инновационную педагогическую технологию.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847">
        <p:fade/>
      </p:transition>
    </mc:Choice>
    <mc:Fallback>
      <p:transition spd="med" advClick="0" advTm="108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6765" y="372871"/>
            <a:ext cx="9144000" cy="68458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6900" y="569976"/>
            <a:ext cx="617931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 smtClean="0">
                <a:latin typeface="Monotype Corsiva"/>
                <a:cs typeface="Monotype Corsiva"/>
              </a:rPr>
              <a:t>Мини –Музей </a:t>
            </a:r>
            <a:br>
              <a:rPr lang="ru-RU" sz="4400" dirty="0" smtClean="0">
                <a:latin typeface="Monotype Corsiva"/>
                <a:cs typeface="Monotype Corsiva"/>
              </a:rPr>
            </a:br>
            <a:r>
              <a:rPr lang="ru-RU" sz="4400" dirty="0" smtClean="0">
                <a:latin typeface="Monotype Corsiva"/>
                <a:cs typeface="Monotype Corsiva"/>
              </a:rPr>
              <a:t>в группе « Калинка</a:t>
            </a:r>
            <a:r>
              <a:rPr lang="ru-RU" sz="4400" dirty="0" smtClean="0">
                <a:latin typeface="Monotype Corsiva"/>
                <a:cs typeface="Monotype Corsiva"/>
              </a:rPr>
              <a:t>»</a:t>
            </a:r>
            <a:endParaRPr sz="4400" dirty="0">
              <a:solidFill>
                <a:schemeClr val="tx1"/>
              </a:solidFill>
              <a:latin typeface="Monotype Corsiva"/>
              <a:cs typeface="Monotype Corsiv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1" y="2494892"/>
            <a:ext cx="4093910" cy="3884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494892"/>
            <a:ext cx="4343401" cy="40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82024"/>
      </p:ext>
    </p:extLst>
  </p:cSld>
  <p:clrMapOvr>
    <a:masterClrMapping/>
  </p:clrMapOvr>
  <p:transition spd="slow" advClick="0" advTm="1111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91" y="347979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3500" y="591312"/>
            <a:ext cx="708660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3600" i="1" spc="-10" dirty="0" err="1" smtClean="0">
                <a:latin typeface="Monotype Corsiva"/>
                <a:cs typeface="Monotype Corsiva"/>
              </a:rPr>
              <a:t>Задачи</a:t>
            </a:r>
            <a:r>
              <a:rPr lang="ru-RU" sz="3600" i="1" spc="-10" dirty="0" smtClean="0">
                <a:latin typeface="Monotype Corsiva"/>
                <a:cs typeface="Monotype Corsiva"/>
              </a:rPr>
              <a:t> мини –музея </a:t>
            </a:r>
            <a:endParaRPr sz="3600" dirty="0"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32" y="1260652"/>
            <a:ext cx="8075930" cy="499085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69900" marR="5080" indent="-457200" algn="just">
              <a:lnSpc>
                <a:spcPct val="90000"/>
              </a:lnSpc>
              <a:spcBef>
                <a:spcPts val="635"/>
              </a:spcBef>
              <a:buFont typeface="Wingdings" panose="05000000000000000000" pitchFamily="2" charset="2"/>
              <a:buChar char="v"/>
            </a:pPr>
            <a:r>
              <a:rPr sz="2700" b="1" dirty="0" err="1" smtClean="0">
                <a:latin typeface="Calibri"/>
                <a:cs typeface="Calibri"/>
              </a:rPr>
              <a:t>Знакомство</a:t>
            </a:r>
            <a:r>
              <a:rPr sz="2700" b="1" spc="110" dirty="0" smtClean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с</a:t>
            </a:r>
            <a:r>
              <a:rPr sz="2700" b="1" spc="1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коллекцией</a:t>
            </a:r>
            <a:r>
              <a:rPr sz="2700" b="1" spc="9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камней,</a:t>
            </a:r>
            <a:r>
              <a:rPr sz="2700" b="1" spc="12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их</a:t>
            </a:r>
            <a:r>
              <a:rPr sz="2700" b="1" spc="12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отличительные </a:t>
            </a:r>
            <a:r>
              <a:rPr sz="2700" b="1" dirty="0">
                <a:latin typeface="Calibri"/>
                <a:cs typeface="Calibri"/>
              </a:rPr>
              <a:t>признаки,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почему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они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разные.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Камни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–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орудие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труда </a:t>
            </a:r>
            <a:r>
              <a:rPr sz="2700" b="1" dirty="0">
                <a:latin typeface="Calibri"/>
                <a:cs typeface="Calibri"/>
              </a:rPr>
              <a:t>древних</a:t>
            </a:r>
            <a:r>
              <a:rPr sz="2700" b="1" spc="405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людей.</a:t>
            </a:r>
            <a:r>
              <a:rPr sz="2700" b="1" spc="390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Как</a:t>
            </a:r>
            <a:r>
              <a:rPr sz="2700" b="1" spc="405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человек</a:t>
            </a:r>
            <a:r>
              <a:rPr sz="2700" b="1" spc="405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использует</a:t>
            </a:r>
            <a:r>
              <a:rPr sz="2700" b="1" spc="400" dirty="0">
                <a:latin typeface="Calibri"/>
                <a:cs typeface="Calibri"/>
              </a:rPr>
              <a:t>  </a:t>
            </a:r>
            <a:r>
              <a:rPr sz="2700" b="1" spc="-10" dirty="0">
                <a:latin typeface="Calibri"/>
                <a:cs typeface="Calibri"/>
              </a:rPr>
              <a:t>камни </a:t>
            </a:r>
            <a:r>
              <a:rPr sz="2700" b="1" dirty="0">
                <a:latin typeface="Calibri"/>
                <a:cs typeface="Calibri"/>
              </a:rPr>
              <a:t>(строительство,</a:t>
            </a:r>
            <a:r>
              <a:rPr sz="2700" b="1" spc="1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памятники,</a:t>
            </a:r>
            <a:r>
              <a:rPr sz="2700" b="1" spc="1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укрепления,</a:t>
            </a:r>
            <a:r>
              <a:rPr sz="2700" b="1" spc="15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альпинарии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-3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т</a:t>
            </a:r>
            <a:r>
              <a:rPr sz="2700" b="1" spc="-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п)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драгоценные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камни</a:t>
            </a:r>
            <a:r>
              <a:rPr sz="2700" b="1" spc="-7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10" dirty="0" err="1" smtClean="0">
                <a:latin typeface="Calibri"/>
                <a:cs typeface="Calibri"/>
              </a:rPr>
              <a:t>украшения</a:t>
            </a:r>
            <a:r>
              <a:rPr lang="ru-RU" sz="2700" b="1" spc="-10" dirty="0">
                <a:latin typeface="Calibri"/>
                <a:cs typeface="Calibri"/>
              </a:rPr>
              <a:t>.</a:t>
            </a:r>
            <a:endParaRPr sz="2700" dirty="0">
              <a:latin typeface="Calibri"/>
              <a:cs typeface="Calibri"/>
            </a:endParaRPr>
          </a:p>
          <a:p>
            <a:pPr marL="469900" marR="5715" indent="-457200" algn="just">
              <a:lnSpc>
                <a:spcPct val="90100"/>
              </a:lnSpc>
              <a:spcBef>
                <a:spcPts val="635"/>
              </a:spcBef>
              <a:buFont typeface="Wingdings" panose="05000000000000000000" pitchFamily="2" charset="2"/>
              <a:buChar char="v"/>
            </a:pPr>
            <a:r>
              <a:rPr sz="2700" b="1" dirty="0">
                <a:latin typeface="Calibri"/>
                <a:cs typeface="Calibri"/>
              </a:rPr>
              <a:t>Дети</a:t>
            </a:r>
            <a:r>
              <a:rPr sz="2700" b="1" spc="114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знакомятся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с</a:t>
            </a:r>
            <a:r>
              <a:rPr sz="2700" b="1" spc="14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природными</a:t>
            </a:r>
            <a:r>
              <a:rPr sz="2700" b="1" spc="1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камнями:</a:t>
            </a:r>
            <a:r>
              <a:rPr sz="2700" b="1" spc="14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речными, </a:t>
            </a:r>
            <a:r>
              <a:rPr sz="2700" b="1" dirty="0">
                <a:latin typeface="Calibri"/>
                <a:cs typeface="Calibri"/>
              </a:rPr>
              <a:t>морскими,</a:t>
            </a:r>
            <a:r>
              <a:rPr sz="2700" b="1" spc="235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куска</a:t>
            </a:r>
            <a:r>
              <a:rPr sz="2700" b="1" spc="229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угля,</a:t>
            </a:r>
            <a:r>
              <a:rPr sz="2700" b="1" spc="240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мела,</a:t>
            </a:r>
            <a:r>
              <a:rPr sz="2700" b="1" spc="250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гранита.</a:t>
            </a:r>
            <a:r>
              <a:rPr sz="2700" b="1" spc="240" dirty="0">
                <a:latin typeface="Calibri"/>
                <a:cs typeface="Calibri"/>
              </a:rPr>
              <a:t>  </a:t>
            </a:r>
            <a:r>
              <a:rPr sz="2700" b="1" dirty="0">
                <a:latin typeface="Calibri"/>
                <a:cs typeface="Calibri"/>
              </a:rPr>
              <a:t>Узнают</a:t>
            </a:r>
            <a:r>
              <a:rPr sz="2700" b="1" spc="245" dirty="0">
                <a:latin typeface="Calibri"/>
                <a:cs typeface="Calibri"/>
              </a:rPr>
              <a:t>  </a:t>
            </a:r>
            <a:r>
              <a:rPr sz="2700" b="1" spc="-25" dirty="0">
                <a:latin typeface="Calibri"/>
                <a:cs typeface="Calibri"/>
              </a:rPr>
              <a:t>их </a:t>
            </a:r>
            <a:r>
              <a:rPr sz="2700" b="1" dirty="0">
                <a:latin typeface="Calibri"/>
                <a:cs typeface="Calibri"/>
              </a:rPr>
              <a:t>свойства:</a:t>
            </a:r>
            <a:r>
              <a:rPr sz="2700" b="1" spc="27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речные</a:t>
            </a:r>
            <a:r>
              <a:rPr sz="2700" b="1" spc="275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270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морские</a:t>
            </a:r>
            <a:r>
              <a:rPr sz="2700" b="1" spc="275" dirty="0">
                <a:latin typeface="Calibri"/>
                <a:cs typeface="Calibri"/>
              </a:rPr>
              <a:t>   </a:t>
            </a:r>
            <a:r>
              <a:rPr sz="2700" b="1" dirty="0">
                <a:latin typeface="Calibri"/>
                <a:cs typeface="Calibri"/>
              </a:rPr>
              <a:t>камни</a:t>
            </a:r>
            <a:r>
              <a:rPr sz="2700" b="1" spc="285" dirty="0">
                <a:latin typeface="Calibri"/>
                <a:cs typeface="Calibri"/>
              </a:rPr>
              <a:t>   </a:t>
            </a:r>
            <a:r>
              <a:rPr sz="2700" b="1" spc="-10" dirty="0">
                <a:latin typeface="Calibri"/>
                <a:cs typeface="Calibri"/>
              </a:rPr>
              <a:t>твердые, </a:t>
            </a:r>
            <a:r>
              <a:rPr sz="2700" b="1" dirty="0">
                <a:latin typeface="Calibri"/>
                <a:cs typeface="Calibri"/>
              </a:rPr>
              <a:t>крепкие,</a:t>
            </a:r>
            <a:r>
              <a:rPr sz="2700" b="1" spc="8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разной</a:t>
            </a:r>
            <a:r>
              <a:rPr sz="2700" b="1" spc="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формы,</a:t>
            </a:r>
            <a:r>
              <a:rPr sz="2700" b="1" spc="6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цвета</a:t>
            </a:r>
            <a:r>
              <a:rPr sz="2700" b="1" spc="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величины,</a:t>
            </a:r>
            <a:r>
              <a:rPr sz="2700" b="1" spc="85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морские </a:t>
            </a:r>
            <a:r>
              <a:rPr sz="2700" b="1" dirty="0">
                <a:latin typeface="Calibri"/>
                <a:cs typeface="Calibri"/>
              </a:rPr>
              <a:t>камни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всегда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гладкие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и</a:t>
            </a:r>
            <a:r>
              <a:rPr sz="2700" b="1" spc="3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округлой</a:t>
            </a:r>
            <a:r>
              <a:rPr sz="2700" b="1" spc="5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формы</a:t>
            </a:r>
            <a:r>
              <a:rPr sz="2700" b="1" spc="4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-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такими</a:t>
            </a:r>
            <a:r>
              <a:rPr sz="2700" b="1" spc="35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их </a:t>
            </a:r>
            <a:r>
              <a:rPr sz="2700" b="1" dirty="0">
                <a:latin typeface="Calibri"/>
                <a:cs typeface="Calibri"/>
              </a:rPr>
              <a:t>сделало</a:t>
            </a:r>
            <a:r>
              <a:rPr sz="2700" b="1" spc="-7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море,</a:t>
            </a:r>
            <a:r>
              <a:rPr sz="2700" b="1" spc="-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постоянное</a:t>
            </a:r>
            <a:r>
              <a:rPr sz="2700" b="1" spc="-9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движение</a:t>
            </a:r>
            <a:r>
              <a:rPr sz="2700" b="1" spc="-9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волн.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9337">
        <p:fade/>
      </p:transition>
    </mc:Choice>
    <mc:Fallback>
      <p:transition spd="med" advClick="0" advTm="9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3300" y="126365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	</a:t>
            </a:r>
            <a:r>
              <a:rPr lang="ru-RU" sz="2400" dirty="0" smtClean="0"/>
              <a:t>Очень важно продумать обязательное включение практической части в ходе знакомства с экспозициями мини-музеев.</a:t>
            </a:r>
          </a:p>
          <a:p>
            <a:r>
              <a:rPr lang="ru-RU" sz="2400" dirty="0" smtClean="0"/>
              <a:t>	Это могут быть разнообразные игры музейного содержания: игры-развлечения, игры-путешествия, игры-графические упражнения, интеллектуально-творческие игры, игры по сюжету литературных произведений.</a:t>
            </a:r>
          </a:p>
          <a:p>
            <a:r>
              <a:rPr lang="ru-RU" sz="2400" dirty="0" smtClean="0"/>
              <a:t>Помимо игр можно использовать такие виды работы, как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Опыты и эксперименты с экспозициями мини- музея</a:t>
            </a:r>
          </a:p>
          <a:p>
            <a:r>
              <a:rPr lang="ru-RU" sz="2400" dirty="0" smtClean="0"/>
              <a:t>•	заполнение музейных дневников, в которых могут быть представлены детские рисунки, коллажи, аппликации, схемы;</a:t>
            </a:r>
          </a:p>
          <a:p>
            <a:r>
              <a:rPr lang="ru-RU" sz="2400" dirty="0" smtClean="0"/>
              <a:t>•	выполнение домашних заданий (нарисовать, вылепить, придумать свое название, загадку, сочинить сказку и т. 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44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351">
        <p:fade/>
      </p:transition>
    </mc:Choice>
    <mc:Fallback>
      <p:transition spd="med" advClick="0" advTm="12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191" y="347979"/>
            <a:ext cx="9144000" cy="6858000"/>
            <a:chOff x="774191" y="347979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0327" y="466851"/>
              <a:ext cx="8229600" cy="20726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94231" y="460755"/>
              <a:ext cx="8239125" cy="2091055"/>
            </a:xfrm>
            <a:custGeom>
              <a:avLst/>
              <a:gdLst/>
              <a:ahLst/>
              <a:cxnLst/>
              <a:rect l="l" t="t" r="r" b="b"/>
              <a:pathLst>
                <a:path w="8239125" h="2091055">
                  <a:moveTo>
                    <a:pt x="6096" y="0"/>
                  </a:moveTo>
                  <a:lnTo>
                    <a:pt x="6096" y="2090928"/>
                  </a:lnTo>
                </a:path>
                <a:path w="8239125" h="2091055">
                  <a:moveTo>
                    <a:pt x="8235696" y="0"/>
                  </a:moveTo>
                  <a:lnTo>
                    <a:pt x="8235696" y="2090928"/>
                  </a:lnTo>
                </a:path>
                <a:path w="8239125" h="2091055">
                  <a:moveTo>
                    <a:pt x="0" y="6096"/>
                  </a:moveTo>
                  <a:lnTo>
                    <a:pt x="8238744" y="6096"/>
                  </a:lnTo>
                </a:path>
              </a:pathLst>
            </a:custGeom>
            <a:ln w="9142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4231" y="2527300"/>
              <a:ext cx="8237220" cy="12700"/>
            </a:xfrm>
            <a:custGeom>
              <a:avLst/>
              <a:gdLst/>
              <a:ahLst/>
              <a:cxnLst/>
              <a:rect l="l" t="t" r="r" b="b"/>
              <a:pathLst>
                <a:path w="8237220" h="12700">
                  <a:moveTo>
                    <a:pt x="0" y="6095"/>
                  </a:moveTo>
                  <a:lnTo>
                    <a:pt x="1734312" y="6095"/>
                  </a:lnTo>
                </a:path>
                <a:path w="8237220" h="12700">
                  <a:moveTo>
                    <a:pt x="8237220" y="0"/>
                  </a:moveTo>
                  <a:lnTo>
                    <a:pt x="8237220" y="12191"/>
                  </a:lnTo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4231" y="466851"/>
              <a:ext cx="8238744" cy="20848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00328" y="466851"/>
              <a:ext cx="8229600" cy="2072639"/>
            </a:xfrm>
            <a:custGeom>
              <a:avLst/>
              <a:gdLst/>
              <a:ahLst/>
              <a:cxnLst/>
              <a:rect l="l" t="t" r="r" b="b"/>
              <a:pathLst>
                <a:path w="8229600" h="2072639">
                  <a:moveTo>
                    <a:pt x="8229600" y="0"/>
                  </a:moveTo>
                  <a:lnTo>
                    <a:pt x="1728216" y="0"/>
                  </a:lnTo>
                  <a:lnTo>
                    <a:pt x="0" y="0"/>
                  </a:lnTo>
                  <a:lnTo>
                    <a:pt x="0" y="2072640"/>
                  </a:lnTo>
                  <a:lnTo>
                    <a:pt x="1728216" y="2072640"/>
                  </a:lnTo>
                  <a:lnTo>
                    <a:pt x="8229600" y="207264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69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4231" y="460755"/>
              <a:ext cx="8239125" cy="2091055"/>
            </a:xfrm>
            <a:custGeom>
              <a:avLst/>
              <a:gdLst/>
              <a:ahLst/>
              <a:cxnLst/>
              <a:rect l="l" t="t" r="r" b="b"/>
              <a:pathLst>
                <a:path w="8239125" h="2091055">
                  <a:moveTo>
                    <a:pt x="6096" y="0"/>
                  </a:moveTo>
                  <a:lnTo>
                    <a:pt x="6096" y="2090928"/>
                  </a:lnTo>
                </a:path>
                <a:path w="8239125" h="2091055">
                  <a:moveTo>
                    <a:pt x="8235696" y="0"/>
                  </a:moveTo>
                  <a:lnTo>
                    <a:pt x="8235696" y="2090928"/>
                  </a:lnTo>
                </a:path>
                <a:path w="8239125" h="2091055">
                  <a:moveTo>
                    <a:pt x="0" y="6096"/>
                  </a:moveTo>
                  <a:lnTo>
                    <a:pt x="8238744" y="6096"/>
                  </a:lnTo>
                </a:path>
              </a:pathLst>
            </a:custGeom>
            <a:ln w="9142">
              <a:solidFill>
                <a:srgbClr val="F591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94231" y="2539491"/>
              <a:ext cx="8239125" cy="0"/>
            </a:xfrm>
            <a:custGeom>
              <a:avLst/>
              <a:gdLst/>
              <a:ahLst/>
              <a:cxnLst/>
              <a:rect l="l" t="t" r="r" b="b"/>
              <a:pathLst>
                <a:path w="8239125">
                  <a:moveTo>
                    <a:pt x="0" y="0"/>
                  </a:moveTo>
                  <a:lnTo>
                    <a:pt x="8238744" y="0"/>
                  </a:lnTo>
                </a:path>
              </a:pathLst>
            </a:custGeom>
            <a:ln w="2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07283" y="481585"/>
            <a:ext cx="3454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Художественно-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эстетическое</a:t>
            </a:r>
            <a:r>
              <a:rPr sz="16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развитие </a:t>
            </a:r>
            <a:r>
              <a:rPr sz="1600" b="1" dirty="0">
                <a:solidFill>
                  <a:srgbClr val="4116FA"/>
                </a:solidFill>
                <a:latin typeface="Calibri"/>
                <a:cs typeface="Calibri"/>
              </a:rPr>
              <a:t>Рисование</a:t>
            </a:r>
            <a:r>
              <a:rPr sz="1600" b="1" spc="-70" dirty="0">
                <a:solidFill>
                  <a:srgbClr val="4116F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116FA"/>
                </a:solidFill>
                <a:latin typeface="Calibri"/>
                <a:cs typeface="Calibri"/>
              </a:rPr>
              <a:t>«Веселые</a:t>
            </a:r>
            <a:r>
              <a:rPr sz="1600" b="1" spc="-85" dirty="0">
                <a:solidFill>
                  <a:srgbClr val="4116FA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116FA"/>
                </a:solidFill>
                <a:latin typeface="Calibri"/>
                <a:cs typeface="Calibri"/>
              </a:rPr>
              <a:t>камешки»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7283" y="969265"/>
            <a:ext cx="63455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4116FA"/>
                </a:solidFill>
                <a:latin typeface="Calibri"/>
                <a:cs typeface="Calibri"/>
              </a:rPr>
              <a:t>Цель:</a:t>
            </a:r>
            <a:r>
              <a:rPr sz="1600" b="1" spc="300" dirty="0">
                <a:solidFill>
                  <a:srgbClr val="4116FA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Учить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600" b="1" spc="30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видеть</a:t>
            </a:r>
            <a:r>
              <a:rPr sz="1600" b="1" spc="2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прекрасное</a:t>
            </a:r>
            <a:r>
              <a:rPr sz="1600" b="1" spc="3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вокруг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себя.</a:t>
            </a:r>
            <a:r>
              <a:rPr sz="1600" b="1" spc="3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Развивать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творческое</a:t>
            </a:r>
            <a:r>
              <a:rPr sz="1600" b="1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воображение,</a:t>
            </a:r>
            <a:r>
              <a:rPr sz="16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процессе</a:t>
            </a:r>
            <a:r>
              <a:rPr sz="16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рисования.</a:t>
            </a:r>
            <a:r>
              <a:rPr sz="160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Закреплять</a:t>
            </a:r>
            <a:r>
              <a:rPr sz="16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умения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рисовать</a:t>
            </a:r>
            <a:r>
              <a:rPr sz="1600" b="1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гуашью,</a:t>
            </a:r>
            <a:r>
              <a:rPr sz="160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смешивать</a:t>
            </a:r>
            <a:r>
              <a:rPr sz="16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краски</a:t>
            </a:r>
            <a:r>
              <a:rPr sz="16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600" b="1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получения</a:t>
            </a:r>
            <a:r>
              <a:rPr sz="1600" b="1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нужного</a:t>
            </a:r>
            <a:r>
              <a:rPr sz="1600" b="1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цвета.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Воспитывать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интерес</a:t>
            </a:r>
            <a:r>
              <a:rPr sz="1600" b="1" spc="3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любовь</a:t>
            </a:r>
            <a:r>
              <a:rPr sz="1600" b="1" spc="3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31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родному</a:t>
            </a:r>
            <a:r>
              <a:rPr sz="1600" b="1" spc="32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краю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3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природе, аккуратность.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60" y="2940050"/>
            <a:ext cx="4523039" cy="42891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2711450"/>
            <a:ext cx="3941572" cy="42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1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995">
        <p:fade/>
      </p:transition>
    </mc:Choice>
    <mc:Fallback>
      <p:transition spd="med" advClick="0" advTm="10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191" y="347979"/>
            <a:ext cx="9144000" cy="6858000"/>
            <a:chOff x="774191" y="347979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231390" y="610107"/>
              <a:ext cx="2173605" cy="2042160"/>
            </a:xfrm>
            <a:custGeom>
              <a:avLst/>
              <a:gdLst/>
              <a:ahLst/>
              <a:cxnLst/>
              <a:rect l="l" t="t" r="r" b="b"/>
              <a:pathLst>
                <a:path w="2173604" h="2042160">
                  <a:moveTo>
                    <a:pt x="2173224" y="0"/>
                  </a:moveTo>
                  <a:lnTo>
                    <a:pt x="0" y="0"/>
                  </a:lnTo>
                  <a:lnTo>
                    <a:pt x="0" y="2042160"/>
                  </a:lnTo>
                  <a:lnTo>
                    <a:pt x="2173224" y="2042160"/>
                  </a:lnTo>
                  <a:lnTo>
                    <a:pt x="2173224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5295" y="604011"/>
              <a:ext cx="8244840" cy="2066925"/>
            </a:xfrm>
            <a:custGeom>
              <a:avLst/>
              <a:gdLst/>
              <a:ahLst/>
              <a:cxnLst/>
              <a:rect l="l" t="t" r="r" b="b"/>
              <a:pathLst>
                <a:path w="8244840" h="2066925">
                  <a:moveTo>
                    <a:pt x="2179319" y="0"/>
                  </a:moveTo>
                  <a:lnTo>
                    <a:pt x="2179319" y="2066544"/>
                  </a:lnTo>
                </a:path>
                <a:path w="8244840" h="2066925">
                  <a:moveTo>
                    <a:pt x="6094" y="0"/>
                  </a:moveTo>
                  <a:lnTo>
                    <a:pt x="6094" y="2066544"/>
                  </a:lnTo>
                </a:path>
                <a:path w="8244840" h="2066925">
                  <a:moveTo>
                    <a:pt x="8235696" y="0"/>
                  </a:moveTo>
                  <a:lnTo>
                    <a:pt x="8235696" y="2066544"/>
                  </a:lnTo>
                </a:path>
                <a:path w="8244840" h="2066925">
                  <a:moveTo>
                    <a:pt x="0" y="6096"/>
                  </a:moveTo>
                  <a:lnTo>
                    <a:pt x="8244839" y="6096"/>
                  </a:lnTo>
                </a:path>
              </a:pathLst>
            </a:custGeom>
            <a:ln w="12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5295" y="2652268"/>
              <a:ext cx="8244840" cy="0"/>
            </a:xfrm>
            <a:custGeom>
              <a:avLst/>
              <a:gdLst/>
              <a:ahLst/>
              <a:cxnLst/>
              <a:rect l="l" t="t" r="r" b="b"/>
              <a:pathLst>
                <a:path w="8244840">
                  <a:moveTo>
                    <a:pt x="0" y="0"/>
                  </a:moveTo>
                  <a:lnTo>
                    <a:pt x="8244839" y="0"/>
                  </a:lnTo>
                </a:path>
              </a:pathLst>
            </a:custGeom>
            <a:ln w="36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410711" y="616203"/>
            <a:ext cx="6044565" cy="2018030"/>
          </a:xfrm>
          <a:prstGeom prst="rect">
            <a:avLst/>
          </a:prstGeom>
          <a:solidFill>
            <a:srgbClr val="4E80BC"/>
          </a:solidFill>
        </p:spPr>
        <p:txBody>
          <a:bodyPr vert="horz" wrap="square" lIns="0" tIns="31115" rIns="0" bIns="0" rtlCol="0">
            <a:spAutoFit/>
          </a:bodyPr>
          <a:lstStyle/>
          <a:p>
            <a:pPr marL="85090" algn="just">
              <a:lnSpc>
                <a:spcPct val="100000"/>
              </a:lnSpc>
              <a:spcBef>
                <a:spcPts val="245"/>
              </a:spcBef>
            </a:pPr>
            <a:r>
              <a:rPr sz="1600" b="1" spc="-25" dirty="0">
                <a:solidFill>
                  <a:srgbClr val="FFFF00"/>
                </a:solidFill>
                <a:latin typeface="Times New Roman"/>
                <a:cs typeface="Times New Roman"/>
              </a:rPr>
              <a:t>Художественно-</a:t>
            </a: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эстетическое</a:t>
            </a:r>
            <a:r>
              <a:rPr sz="16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развитие</a:t>
            </a:r>
            <a:endParaRPr sz="1600">
              <a:latin typeface="Times New Roman"/>
              <a:cs typeface="Times New Roman"/>
            </a:endParaRPr>
          </a:p>
          <a:p>
            <a:pPr marL="85090" marR="71755" algn="just">
              <a:lnSpc>
                <a:spcPct val="100000"/>
              </a:lnSpc>
            </a:pP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Чтение</a:t>
            </a:r>
            <a:r>
              <a:rPr sz="1600" b="1" spc="54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художественной</a:t>
            </a:r>
            <a:r>
              <a:rPr sz="1600" b="1" spc="56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литературы</a:t>
            </a:r>
            <a:r>
              <a:rPr sz="1600" b="1" spc="545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П.</a:t>
            </a:r>
            <a:r>
              <a:rPr sz="1600" b="1" spc="56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Бажов</a:t>
            </a:r>
            <a:r>
              <a:rPr sz="1600" b="1" spc="550" dirty="0">
                <a:solidFill>
                  <a:srgbClr val="FFBF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BF00"/>
                </a:solidFill>
                <a:latin typeface="Times New Roman"/>
                <a:cs typeface="Times New Roman"/>
              </a:rPr>
              <a:t>«Серебряное копытце»</a:t>
            </a:r>
            <a:endParaRPr sz="1600">
              <a:latin typeface="Times New Roman"/>
              <a:cs typeface="Times New Roman"/>
            </a:endParaRPr>
          </a:p>
          <a:p>
            <a:pPr marL="85090" marR="72390" algn="just">
              <a:lnSpc>
                <a:spcPct val="100000"/>
              </a:lnSpc>
            </a:pPr>
            <a:r>
              <a:rPr sz="1600" b="1" dirty="0">
                <a:solidFill>
                  <a:srgbClr val="FFBF00"/>
                </a:solidFill>
                <a:latin typeface="Times New Roman"/>
                <a:cs typeface="Times New Roman"/>
              </a:rPr>
              <a:t>Цель:</a:t>
            </a:r>
            <a:r>
              <a:rPr sz="1600" b="1" spc="285" dirty="0">
                <a:solidFill>
                  <a:srgbClr val="FFBF00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Закреплять</a:t>
            </a:r>
            <a:r>
              <a:rPr sz="1600" b="1" spc="2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600" b="1" spc="2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1600" b="1" spc="2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знания</a:t>
            </a:r>
            <a:r>
              <a:rPr sz="1600" b="1" spc="2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сказов</a:t>
            </a:r>
            <a:r>
              <a:rPr sz="1600" b="1" spc="28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П.П.</a:t>
            </a:r>
            <a:r>
              <a:rPr sz="1600" b="1" spc="29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Бажова.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</a:t>
            </a:r>
            <a:r>
              <a:rPr sz="16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умения</a:t>
            </a:r>
            <a:r>
              <a:rPr sz="16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</a:t>
            </a:r>
            <a:r>
              <a:rPr sz="16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отвечать</a:t>
            </a:r>
            <a:r>
              <a:rPr sz="16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6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вопросы,</a:t>
            </a:r>
            <a:r>
              <a:rPr sz="1600" b="1" spc="140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применять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знания,</a:t>
            </a:r>
            <a:r>
              <a:rPr sz="1600" b="1" spc="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полученные</a:t>
            </a:r>
            <a:r>
              <a:rPr sz="16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при</a:t>
            </a:r>
            <a:r>
              <a:rPr sz="1600" b="1" spc="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чтении</a:t>
            </a:r>
            <a:r>
              <a:rPr sz="16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художественной</a:t>
            </a:r>
            <a:r>
              <a:rPr sz="1600" b="1" spc="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литературы.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Формировать</a:t>
            </a:r>
            <a:r>
              <a:rPr sz="16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творческие</a:t>
            </a:r>
            <a:r>
              <a:rPr sz="16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способности</a:t>
            </a:r>
            <a:r>
              <a:rPr sz="1600" b="1" spc="484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детей.</a:t>
            </a:r>
            <a:r>
              <a:rPr sz="16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Развивать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зрительно-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двигательную</a:t>
            </a:r>
            <a:r>
              <a:rPr sz="16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мелкую</a:t>
            </a:r>
            <a:r>
              <a:rPr sz="16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моторику</a:t>
            </a:r>
            <a:r>
              <a:rPr sz="16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рук.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39952" y="1469644"/>
            <a:ext cx="8342630" cy="5602605"/>
            <a:chOff x="1139952" y="1469644"/>
            <a:chExt cx="8342630" cy="56026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848" y="1469644"/>
              <a:ext cx="1752600" cy="1124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7975" y="2725421"/>
              <a:ext cx="3459479" cy="4346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952" y="4871211"/>
              <a:ext cx="2124456" cy="2136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7119" y="3993388"/>
              <a:ext cx="2045207" cy="218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5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941">
        <p:fade/>
      </p:transition>
    </mc:Choice>
    <mc:Fallback>
      <p:transition spd="med" advClick="0" advTm="10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191" y="347979"/>
            <a:ext cx="9144000" cy="6858000"/>
            <a:chOff x="774191" y="347979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313688" y="536955"/>
              <a:ext cx="8229600" cy="3027045"/>
            </a:xfrm>
            <a:custGeom>
              <a:avLst/>
              <a:gdLst/>
              <a:ahLst/>
              <a:cxnLst/>
              <a:rect l="l" t="t" r="r" b="b"/>
              <a:pathLst>
                <a:path w="8229600" h="3027045">
                  <a:moveTo>
                    <a:pt x="8229600" y="0"/>
                  </a:moveTo>
                  <a:lnTo>
                    <a:pt x="1524000" y="0"/>
                  </a:lnTo>
                  <a:lnTo>
                    <a:pt x="0" y="0"/>
                  </a:lnTo>
                  <a:lnTo>
                    <a:pt x="0" y="3026664"/>
                  </a:lnTo>
                  <a:lnTo>
                    <a:pt x="1524000" y="3026664"/>
                  </a:lnTo>
                  <a:lnTo>
                    <a:pt x="8229600" y="302666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4E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07591" y="530859"/>
              <a:ext cx="8244840" cy="3051175"/>
            </a:xfrm>
            <a:custGeom>
              <a:avLst/>
              <a:gdLst/>
              <a:ahLst/>
              <a:cxnLst/>
              <a:rect l="l" t="t" r="r" b="b"/>
              <a:pathLst>
                <a:path w="8244840" h="3051175">
                  <a:moveTo>
                    <a:pt x="1530096" y="0"/>
                  </a:moveTo>
                  <a:lnTo>
                    <a:pt x="1530096" y="3051048"/>
                  </a:lnTo>
                </a:path>
                <a:path w="8244840" h="3051175">
                  <a:moveTo>
                    <a:pt x="6096" y="0"/>
                  </a:moveTo>
                  <a:lnTo>
                    <a:pt x="6096" y="3051048"/>
                  </a:lnTo>
                </a:path>
                <a:path w="8244840" h="3051175">
                  <a:moveTo>
                    <a:pt x="8235696" y="0"/>
                  </a:moveTo>
                  <a:lnTo>
                    <a:pt x="8235696" y="3051048"/>
                  </a:lnTo>
                </a:path>
                <a:path w="8244840" h="3051175">
                  <a:moveTo>
                    <a:pt x="0" y="6096"/>
                  </a:moveTo>
                  <a:lnTo>
                    <a:pt x="8244839" y="6096"/>
                  </a:lnTo>
                </a:path>
              </a:pathLst>
            </a:custGeom>
            <a:ln w="121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7591" y="3563619"/>
              <a:ext cx="8244840" cy="0"/>
            </a:xfrm>
            <a:custGeom>
              <a:avLst/>
              <a:gdLst/>
              <a:ahLst/>
              <a:cxnLst/>
              <a:rect l="l" t="t" r="r" b="b"/>
              <a:pathLst>
                <a:path w="8244840">
                  <a:moveTo>
                    <a:pt x="0" y="0"/>
                  </a:moveTo>
                  <a:lnTo>
                    <a:pt x="8244839" y="0"/>
                  </a:lnTo>
                </a:path>
              </a:pathLst>
            </a:custGeom>
            <a:ln w="36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16427" y="554737"/>
            <a:ext cx="6552565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36720" algn="just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Познавательное</a:t>
            </a:r>
            <a:r>
              <a:rPr sz="16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Calibri"/>
                <a:cs typeface="Calibri"/>
              </a:rPr>
              <a:t>развитие </a:t>
            </a:r>
            <a:r>
              <a:rPr sz="1600" b="1" spc="-25" dirty="0">
                <a:solidFill>
                  <a:srgbClr val="00FFFF"/>
                </a:solidFill>
                <a:latin typeface="Calibri"/>
                <a:cs typeface="Calibri"/>
              </a:rPr>
              <a:t>Тема:</a:t>
            </a:r>
            <a:r>
              <a:rPr sz="1600" b="1" spc="-7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FFFF"/>
                </a:solidFill>
                <a:latin typeface="Calibri"/>
                <a:cs typeface="Calibri"/>
              </a:rPr>
              <a:t>«Что</a:t>
            </a:r>
            <a:r>
              <a:rPr sz="1600" b="1" spc="-6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FFFF"/>
                </a:solidFill>
                <a:latin typeface="Calibri"/>
                <a:cs typeface="Calibri"/>
              </a:rPr>
              <a:t>такое</a:t>
            </a:r>
            <a:r>
              <a:rPr sz="1600" b="1" spc="-50" dirty="0">
                <a:solidFill>
                  <a:srgbClr val="00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FFFF"/>
                </a:solidFill>
                <a:latin typeface="Calibri"/>
                <a:cs typeface="Calibri"/>
              </a:rPr>
              <a:t>камни»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b="1" dirty="0">
                <a:solidFill>
                  <a:srgbClr val="00FFFF"/>
                </a:solidFill>
                <a:latin typeface="Calibri"/>
                <a:cs typeface="Calibri"/>
              </a:rPr>
              <a:t>Цель:</a:t>
            </a:r>
            <a:r>
              <a:rPr sz="1600" b="1" spc="130" dirty="0">
                <a:solidFill>
                  <a:srgbClr val="00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формировать</a:t>
            </a: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представления</a:t>
            </a:r>
            <a:r>
              <a:rPr sz="1600" b="1" spc="13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камнях</a:t>
            </a: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свойствах.</a:t>
            </a: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Дать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представление</a:t>
            </a:r>
            <a:r>
              <a:rPr sz="160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том,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камни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бывают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речными</a:t>
            </a:r>
            <a:r>
              <a:rPr sz="1600" b="1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морскими</a:t>
            </a:r>
            <a:r>
              <a:rPr sz="16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(речные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имеют</a:t>
            </a:r>
            <a:r>
              <a:rPr sz="1600" b="1" spc="1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разную</a:t>
            </a:r>
            <a:r>
              <a:rPr sz="1600" b="1" spc="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форму,</a:t>
            </a:r>
            <a:r>
              <a:rPr sz="1600" b="1" spc="10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иногда</a:t>
            </a:r>
            <a:r>
              <a:rPr sz="1600" b="1" spc="5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острые</a:t>
            </a:r>
            <a:r>
              <a:rPr sz="1600" b="1" spc="1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углы;</a:t>
            </a:r>
            <a:r>
              <a:rPr sz="1600" b="1" spc="5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морские</a:t>
            </a:r>
            <a:r>
              <a:rPr sz="1600" b="1" spc="11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камни</a:t>
            </a:r>
            <a:r>
              <a:rPr sz="1600" b="1" spc="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всегда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округлой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формы,</a:t>
            </a:r>
            <a:r>
              <a:rPr sz="16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гладкие)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познакомить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со</a:t>
            </a:r>
            <a:r>
              <a:rPr sz="16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свойствами</a:t>
            </a:r>
            <a:r>
              <a:rPr sz="16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каменного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угля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пемзы.</a:t>
            </a:r>
            <a:r>
              <a:rPr sz="16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Развивать</a:t>
            </a:r>
            <a:r>
              <a:rPr sz="16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интерес</a:t>
            </a:r>
            <a:r>
              <a:rPr sz="1600" b="1" spc="1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камням,</a:t>
            </a:r>
            <a:r>
              <a:rPr sz="1600" b="1" spc="15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умение</a:t>
            </a:r>
            <a:r>
              <a:rPr sz="1600" b="1" spc="1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обследовать</a:t>
            </a:r>
            <a:r>
              <a:rPr sz="1600" b="1" spc="13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600" b="1" spc="15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6427" y="2261617"/>
            <a:ext cx="65532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  <a:tabLst>
                <a:tab pos="1015365" algn="l"/>
                <a:tab pos="2313305" algn="l"/>
                <a:tab pos="2602865" algn="l"/>
                <a:tab pos="3554095" algn="l"/>
                <a:tab pos="4593590" algn="l"/>
                <a:tab pos="5584190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называть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свойства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(крепкий,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твёрдый,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неровный, гладкий,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тяжёлый,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блестящий,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красивый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др.)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1304925" algn="l"/>
                <a:tab pos="2353310" algn="l"/>
                <a:tab pos="3502025" algn="l"/>
                <a:tab pos="3761104" algn="l"/>
                <a:tab pos="4669790" algn="l"/>
                <a:tab pos="5437505" algn="l"/>
                <a:tab pos="5803265" algn="l"/>
              </a:tabLst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Воспитывать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бережное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отношение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камням,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видеть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красоту;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воспитывать</a:t>
            </a:r>
            <a:r>
              <a:rPr sz="1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интерес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исследовательской</a:t>
            </a:r>
            <a:r>
              <a:rPr sz="1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080" y="2051811"/>
            <a:ext cx="1908048" cy="1039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3930650"/>
            <a:ext cx="5943600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5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202">
        <p:fade/>
      </p:transition>
    </mc:Choice>
    <mc:Fallback>
      <p:transition spd="med" advClick="0" advTm="112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6383" y="347979"/>
            <a:ext cx="9131935" cy="6858000"/>
            <a:chOff x="786383" y="347979"/>
            <a:chExt cx="91319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383" y="347979"/>
              <a:ext cx="9131808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6503" y="969771"/>
              <a:ext cx="7562215" cy="866140"/>
            </a:xfrm>
            <a:custGeom>
              <a:avLst/>
              <a:gdLst/>
              <a:ahLst/>
              <a:cxnLst/>
              <a:rect l="l" t="t" r="r" b="b"/>
              <a:pathLst>
                <a:path w="7562215" h="866139">
                  <a:moveTo>
                    <a:pt x="7562088" y="0"/>
                  </a:moveTo>
                  <a:lnTo>
                    <a:pt x="0" y="0"/>
                  </a:lnTo>
                  <a:lnTo>
                    <a:pt x="0" y="865631"/>
                  </a:lnTo>
                  <a:lnTo>
                    <a:pt x="7562088" y="865631"/>
                  </a:lnTo>
                  <a:lnTo>
                    <a:pt x="75620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910588" y="966215"/>
            <a:ext cx="7235825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2725" marR="5080" indent="-274066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65" dirty="0" smtClean="0">
                <a:solidFill>
                  <a:srgbClr val="4116FA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65" dirty="0" smtClean="0">
                <a:solidFill>
                  <a:srgbClr val="4116FA"/>
                </a:solidFill>
                <a:latin typeface="Times New Roman"/>
                <a:cs typeface="Times New Roman"/>
              </a:rPr>
              <a:t>Игровое задание</a:t>
            </a:r>
          </a:p>
          <a:p>
            <a:pPr marL="2752725" marR="5080" indent="-274066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У</a:t>
            </a:r>
            <a:r>
              <a:rPr sz="2000" b="1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ребенка</a:t>
            </a:r>
            <a:r>
              <a:rPr sz="2000" b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столе</a:t>
            </a:r>
            <a:r>
              <a:rPr sz="2000" b="1" spc="-8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лежат</a:t>
            </a:r>
            <a:r>
              <a:rPr sz="2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разные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предметы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ему</a:t>
            </a:r>
            <a:r>
              <a:rPr sz="2000" b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необходимо</a:t>
            </a:r>
            <a:r>
              <a:rPr sz="2000" b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найти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среди</a:t>
            </a:r>
            <a:r>
              <a:rPr sz="2000" b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tx1"/>
                </a:solidFill>
                <a:latin typeface="Times New Roman"/>
                <a:cs typeface="Times New Roman"/>
              </a:rPr>
              <a:t>них</a:t>
            </a:r>
            <a:r>
              <a:rPr sz="2000" b="1" spc="-5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камни.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1" y="1934726"/>
            <a:ext cx="3429000" cy="25773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18" y="2940050"/>
            <a:ext cx="3933899" cy="335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1176">
        <p:fade/>
      </p:transition>
    </mc:Choice>
    <mc:Fallback>
      <p:transition spd="med" advClick="0" advTm="111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</TotalTime>
  <Words>347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Wingdings</vt:lpstr>
      <vt:lpstr>Times New Roman</vt:lpstr>
      <vt:lpstr>Calibri</vt:lpstr>
      <vt:lpstr>Monotype Corsiva</vt:lpstr>
      <vt:lpstr>Office Theme</vt:lpstr>
      <vt:lpstr>Мини-музей «Мир камней»</vt:lpstr>
      <vt:lpstr>Цели:</vt:lpstr>
      <vt:lpstr>Мини –Музей  в группе « Калинка»</vt:lpstr>
      <vt:lpstr>Задачи мини –музея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Мини-музей «Мир камня»</dc:title>
  <dc:creator>WIN10</dc:creator>
  <cp:lastModifiedBy>WIN10</cp:lastModifiedBy>
  <cp:revision>33</cp:revision>
  <dcterms:created xsi:type="dcterms:W3CDTF">2021-12-23T02:14:30Z</dcterms:created>
  <dcterms:modified xsi:type="dcterms:W3CDTF">2022-03-10T08:18:40Z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2019-07-19T00:00:00Z</vt:filetime>
  </property>
  <property fmtid="{D5CDD505-2E9C-101B-9397-08002B2CF9AE}" pid="3" name="LastSaved">
    <vt:filetime>2019-07-19T00:00:00Z</vt:filetime>
  </property>
</Properties>
</file>